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0199d064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0199d064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0199d064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0199d064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前面講到地址，那鑰如何動用地址裡的錢，就是靠你手上的鑰匙，這章節介紹地址跟鑰匙之間有什麼關係以及那一種形式。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0199d064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0199d064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Cryptography is not an important part of bitcoin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對於key pair主要是提供對於自己資產的證明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0199d064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0199d064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0199d064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0199d064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SHA256: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0199d064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0199d064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0199d064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0199d064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0199d064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0199d064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0199d064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0199d064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0199d064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0199d064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0199d064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0199d064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0199d064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0199d064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compressed private key is longer than the original private key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0199d064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0199d064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199d064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199d064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0199d064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0199d064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199d064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199d064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0199d064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0199d064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0199d064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0199d064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Alice can scan the QR-code to display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0199d064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0199d064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</a:rPr>
              <a:t>In bitcoin terms, "spending" is signing a transaction that transfers value from a previous transaction over to a new owner identified by a bitcoin address.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0199d064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0199d064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0199d064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0199d064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Like people handle the money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0199d064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0199d064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s://github.com/bitcoin/bip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blockchain.com/btc/tx/0627052b6f28912f2703066a912ea577f2ce4da4caa5a5fbd8a57286c345c2f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Mastering Bitcoin Ch2-Ch4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Bitcoin Transaction Types </a:t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4679" l="17607" r="13931" t="24413"/>
          <a:stretch/>
        </p:blipFill>
        <p:spPr>
          <a:xfrm>
            <a:off x="378725" y="2089650"/>
            <a:ext cx="2574250" cy="149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11282" l="16489" r="20692" t="23575"/>
          <a:stretch/>
        </p:blipFill>
        <p:spPr>
          <a:xfrm>
            <a:off x="3284875" y="2089638"/>
            <a:ext cx="2574250" cy="150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5">
            <a:alphaModFix/>
          </a:blip>
          <a:srcRect b="13730" l="16901" r="20173" t="21101"/>
          <a:stretch/>
        </p:blipFill>
        <p:spPr>
          <a:xfrm>
            <a:off x="6301175" y="2089650"/>
            <a:ext cx="2574250" cy="149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Keys, Address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Key Pairs Doing in Blockchain Tech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Provide:</a:t>
            </a:r>
            <a:endParaRPr/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Decentralized trust</a:t>
            </a:r>
            <a:endParaRPr/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Control</a:t>
            </a:r>
            <a:endParaRPr/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Ownership </a:t>
            </a:r>
            <a:r>
              <a:rPr lang="en-GB">
                <a:solidFill>
                  <a:srgbClr val="ADADAD"/>
                </a:solidFill>
              </a:rPr>
              <a:t>attestation</a:t>
            </a:r>
            <a:endParaRPr>
              <a:solidFill>
                <a:srgbClr val="ADADA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-GB"/>
              <a:t>Cryptography is not an important part of bitcoin.</a:t>
            </a:r>
            <a:endParaRPr>
              <a:solidFill>
                <a:srgbClr val="ADADAD"/>
              </a:solidFill>
            </a:endParaRPr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Generate Key Pairs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Pick a </a:t>
            </a:r>
            <a:r>
              <a:rPr i="1" lang="en-GB"/>
              <a:t>r</a:t>
            </a:r>
            <a:r>
              <a:rPr i="1" lang="en-GB"/>
              <a:t>andom</a:t>
            </a:r>
            <a:r>
              <a:rPr lang="en-GB"/>
              <a:t> number as a private key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elliptic curve multiplication to generate public key from private key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hashing function to get address </a:t>
            </a:r>
            <a:endParaRPr/>
          </a:p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20847" l="16053" r="13598" t="47164"/>
          <a:stretch/>
        </p:blipFill>
        <p:spPr>
          <a:xfrm>
            <a:off x="866525" y="2422461"/>
            <a:ext cx="7410950" cy="189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Generate Private Key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private key is a number between 1 and 2^256 -1 (*256 bits)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Generate it by using: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Toss a coin 256 times (manually)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Feed a larger string of random bits into the SHA256 hash algorithm.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 not use </a:t>
            </a:r>
            <a:r>
              <a:rPr b="1" i="1" lang="en-GB"/>
              <a:t>simple</a:t>
            </a:r>
            <a:r>
              <a:rPr lang="en-GB"/>
              <a:t> random algorithm.</a:t>
            </a:r>
            <a:endParaRPr/>
          </a:p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4679250" y="4269625"/>
            <a:ext cx="434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</a:rPr>
              <a:t>* </a:t>
            </a:r>
            <a:r>
              <a:rPr lang="en-GB">
                <a:solidFill>
                  <a:srgbClr val="B7B7B7"/>
                </a:solidFill>
              </a:rPr>
              <a:t>256 nits is defined as the order of the elliptic curve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Encrypted Private Key(Bip-38)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Motivation: </a:t>
            </a:r>
            <a:r>
              <a:rPr lang="en-GB">
                <a:solidFill>
                  <a:srgbClr val="ADADAD"/>
                </a:solidFill>
              </a:rPr>
              <a:t>safely store in the wallet. </a:t>
            </a:r>
            <a:endParaRPr>
              <a:solidFill>
                <a:srgbClr val="ADADAD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lang="en-GB">
                <a:solidFill>
                  <a:srgbClr val="ADADAD"/>
                </a:solidFill>
              </a:rPr>
              <a:t>User needs Password to activate the wallet.</a:t>
            </a:r>
            <a:endParaRPr>
              <a:solidFill>
                <a:srgbClr val="ADADAD"/>
              </a:solidFill>
            </a:endParaRPr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Key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Elliptic curve multiplication: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K = k * G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K: public key; k: private key; G: generate point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 can be reversed by brute-force searching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Elliptic Curve Cryptography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55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b="1" lang="en-GB"/>
              <a:t>secp256k1 </a:t>
            </a:r>
            <a:r>
              <a:rPr lang="en-GB"/>
              <a:t>Elliptic Curve: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y^2 = ( x^3 + 7) mod p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/>
              <a:t>p</a:t>
            </a:r>
            <a:r>
              <a:rPr lang="en-GB"/>
              <a:t> = 2^256 - 2^32 - 2^9 - 2^8 -2 ^7 - 2^6 - 2^4 -1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Addition operator </a:t>
            </a:r>
            <a:r>
              <a:rPr b="1" lang="en-GB"/>
              <a:t>+</a:t>
            </a:r>
            <a:r>
              <a:rPr lang="en-GB"/>
              <a:t> in F</a:t>
            </a:r>
            <a:r>
              <a:rPr lang="en-GB" sz="1200"/>
              <a:t>p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P3 = P1 + P2 is defined as: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Draw a line L between P1 and P2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P3’ is the only one point that L intersect the elliptic curve </a:t>
            </a:r>
            <a:endParaRPr/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P3 is the reflect of P3’</a:t>
            </a:r>
            <a:endParaRPr/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3903" l="27567" r="24779" t="14769"/>
          <a:stretch/>
        </p:blipFill>
        <p:spPr>
          <a:xfrm>
            <a:off x="5864775" y="1325412"/>
            <a:ext cx="3156374" cy="303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472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 = k * 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 = G + G + G + ….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If P1 and P2 are the same point, L is extend to be the tangent on the curve.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steps of generating public key: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Draw a tangent line L on the point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Find where L intersects the curve to derive P’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Reflect P’ on the x-axis to get next P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Finish util k times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public key is: </a:t>
            </a:r>
            <a:r>
              <a:rPr b="1" lang="en-GB" sz="1800">
                <a:solidFill>
                  <a:srgbClr val="FFFFFF"/>
                </a:solidFill>
              </a:rPr>
              <a:t>(04 x y)</a:t>
            </a:r>
            <a:endParaRPr b="1" sz="1800"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Where 04 is prefix, (x,y) is the coordinate of K</a:t>
            </a:r>
            <a:endParaRPr/>
          </a:p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1687" l="26683" r="24490" t="14770"/>
          <a:stretch/>
        </p:blipFill>
        <p:spPr>
          <a:xfrm>
            <a:off x="5041201" y="1152475"/>
            <a:ext cx="3844675" cy="370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Compressed Public Keys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Motivation: reduce the storage size in every transaction. (almost 50% saved)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Compressed public key: prefix + the x coordinate of K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y Coordinate can be derived by ( y^2 mod p ) = ( x^3 + 7 )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problem is y can be positive or negative(use even and odd number to represent them)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We use prefix to store the sign of y</a:t>
            </a:r>
            <a:endParaRPr/>
          </a:p>
          <a:p>
            <a: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02: even number </a:t>
            </a:r>
            <a:endParaRPr/>
          </a:p>
          <a:p>
            <a: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03: odd number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deal with one private key to two public keys?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bitcoin regards two public keys are different!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5197" l="31232" r="29471" t="13468"/>
          <a:stretch/>
        </p:blipFill>
        <p:spPr>
          <a:xfrm>
            <a:off x="5161950" y="706125"/>
            <a:ext cx="3593251" cy="41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Bitcoin Works?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Bitcoin Core: The Reference Implement </a:t>
            </a:r>
            <a:r>
              <a:rPr lang="en-GB"/>
              <a:t>(Installation guide)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Keys, Address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Compressed Private Keys???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real "COMPRESSED” Private keys.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compressed private key is the private key with a suffix to signify that the compressed private key should  only be used to produce compressed public key.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50914" l="28194" r="28792" t="26057"/>
          <a:stretch/>
        </p:blipFill>
        <p:spPr>
          <a:xfrm>
            <a:off x="1434625" y="2690475"/>
            <a:ext cx="5921150" cy="178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Bitcoin Address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Bitcoin address is not the same as a public key, but it is derived from a public key using one-way function which is called pay-to-public-key-hash (P2PKH).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Bitcoin addresses are always encoded as Base58Check.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Base58 = Base64 - {“0”, “O”, “l”, “I”, “+”, “/”}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Base64: 26 lower and capital letters, 10 numbers, “+”, “/”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Base58Check = Base58 + error-checking code</a:t>
            </a:r>
            <a:endParaRPr/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Error-checking code is derived from the hash of the encoded data and can be used to detect and prevent transcription and typing error.</a:t>
            </a:r>
            <a:endParaRPr/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Bitcoin Address Flowchart</a:t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8583" l="32513" r="29604" t="12744"/>
          <a:stretch/>
        </p:blipFill>
        <p:spPr>
          <a:xfrm>
            <a:off x="537150" y="1017729"/>
            <a:ext cx="3414043" cy="39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/>
          <p:nvPr/>
        </p:nvSpPr>
        <p:spPr>
          <a:xfrm>
            <a:off x="4209750" y="970200"/>
            <a:ext cx="4572000" cy="3822600"/>
          </a:xfrm>
          <a:prstGeom prst="wedgeRectCallout">
            <a:avLst>
              <a:gd fmla="val -76503" name="adj1"/>
              <a:gd fmla="val 2875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4">
            <a:alphaModFix/>
          </a:blip>
          <a:srcRect b="19582" l="31814" r="29340" t="25442"/>
          <a:stretch/>
        </p:blipFill>
        <p:spPr>
          <a:xfrm>
            <a:off x="4397100" y="1153738"/>
            <a:ext cx="4237752" cy="337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Reading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Pay-to-script-hash(P2SH)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Vanity addresses (special pattern addresses)</a:t>
            </a:r>
            <a:endParaRPr/>
          </a:p>
        </p:txBody>
      </p: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How Bitcoin Works?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Buying a Cup of Coffee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Alice has 0.1 BTC (10,000,000 Satoshi)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Buying a cup of coffee costs 0.015 BTC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Flow: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Alice send a transaction to Bob.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rgbClr val="ADADAD"/>
                </a:solidFill>
              </a:rPr>
              <a:t>After Bob verifying the transaction, Alice got a cup of coffee.</a:t>
            </a:r>
            <a:endParaRPr>
              <a:solidFill>
                <a:srgbClr val="ADADAD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6906450" y="4568875"/>
            <a:ext cx="20475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1 BTC = 10^8 Satoshi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Transaction Input: Payment Request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9813"/>
            <a:ext cx="713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Bip-21 Format: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A URI scheme for making Bitcoin payment</a:t>
            </a:r>
            <a:endParaRPr sz="18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easily make payments by simply clicking links on webpages or scanning QR Codes.</a:t>
            </a:r>
            <a:endParaRPr sz="1800"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52380" l="16860" r="68036" t="21031"/>
          <a:stretch/>
        </p:blipFill>
        <p:spPr>
          <a:xfrm>
            <a:off x="486000" y="2571750"/>
            <a:ext cx="1380974" cy="136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24128" l="16845" r="37590" t="45143"/>
          <a:stretch/>
        </p:blipFill>
        <p:spPr>
          <a:xfrm>
            <a:off x="1960825" y="2571750"/>
            <a:ext cx="5547451" cy="21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594400" y="4726200"/>
            <a:ext cx="3549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Bitcoin Improvement Proposals (BIPs)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Transaction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Alice's transaction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Input: Alice’s address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outputs: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Pay to Bob.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Pay to herself for change. (pay to change address)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Transaction fee: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Fee = Total Input - Total Output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Bob’s View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Should Bob waits for bitcoin network to confirm the transaction?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1600"/>
              </a:spcAft>
              <a:buSzPts val="1400"/>
              <a:buChar char="○"/>
            </a:pPr>
            <a:r>
              <a:rPr lang="en-GB"/>
              <a:t>A merchant may accept a valid small-value transaction with no confirmations, with no more risk than a credit card payment made without an ID or a signature, as merchants routinely accept today.</a:t>
            </a:r>
            <a:endParaRPr/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 of Transaction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wallet software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</a:t>
            </a:r>
            <a:r>
              <a:rPr lang="en-GB"/>
              <a:t>ightweight client: </a:t>
            </a:r>
            <a:r>
              <a:rPr lang="en-GB"/>
              <a:t>K</a:t>
            </a:r>
            <a:r>
              <a:rPr lang="en-GB"/>
              <a:t>eep track of all the available outputs belonging to addresses in the wallet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copy: Ask a full-node using an application programming interface (API) call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1600"/>
              </a:spcAft>
              <a:buSzPts val="1400"/>
              <a:buChar char="○"/>
            </a:pPr>
            <a:r>
              <a:rPr lang="en-GB"/>
              <a:t>A</a:t>
            </a:r>
            <a:r>
              <a:rPr lang="en-GB"/>
              <a:t>ggregate many small inputs, or use one that is equal to or larger than the desired payment.</a:t>
            </a:r>
            <a:endParaRPr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12640" l="16273" r="25956" t="32495"/>
          <a:stretch/>
        </p:blipFill>
        <p:spPr>
          <a:xfrm>
            <a:off x="978725" y="2392450"/>
            <a:ext cx="4987627" cy="266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and More Transaction: Transaction Chains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345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Alice gets bitcoin from Joe.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Alice buys a cup of coffee.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</a:t>
            </a:r>
            <a:r>
              <a:rPr lang="en-GB"/>
              <a:t>he inputs from the latest transaction correspond to outputs from previous transactions.</a:t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2861" l="16131" r="13485" t="16068"/>
          <a:stretch/>
        </p:blipFill>
        <p:spPr>
          <a:xfrm>
            <a:off x="3871082" y="1246825"/>
            <a:ext cx="527292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